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80" r:id="rId4"/>
    <p:sldId id="259" r:id="rId5"/>
    <p:sldId id="279" r:id="rId6"/>
    <p:sldId id="281" r:id="rId7"/>
    <p:sldId id="282" r:id="rId8"/>
    <p:sldId id="285" r:id="rId9"/>
    <p:sldId id="283" r:id="rId10"/>
    <p:sldId id="284" r:id="rId11"/>
    <p:sldId id="286" r:id="rId12"/>
    <p:sldId id="288" r:id="rId13"/>
    <p:sldId id="299" r:id="rId14"/>
    <p:sldId id="289" r:id="rId15"/>
    <p:sldId id="290" r:id="rId16"/>
    <p:sldId id="291" r:id="rId17"/>
    <p:sldId id="297" r:id="rId18"/>
    <p:sldId id="296" r:id="rId19"/>
    <p:sldId id="292" r:id="rId20"/>
    <p:sldId id="294" r:id="rId21"/>
    <p:sldId id="295" r:id="rId22"/>
    <p:sldId id="2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3B6-89CA-4B5D-A7DD-4E675FB0ED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396B8C6-3396-4859-8504-F3665FE39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BC189D1-02BE-4809-A06D-62A05B654AD4}"/>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615FCEA6-9E5E-4722-8209-366CF264D9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176731F-6BBF-46F7-9332-0A95CC300F56}"/>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1136573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1671-29DF-43B7-A17C-F468953F73A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CC3225-00AE-4FA5-A05E-9B43410B4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7A06A9-7461-4D02-B47B-29DF02340754}"/>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E13940C6-3F63-4BD6-BAB9-2ADF3804BC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3D342B4-42B9-4C49-8862-8538A9E2C4A6}"/>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3447928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5C136-233C-4BF5-A6AE-DC45C83991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AA42F9E-4D6F-4645-B440-E2A8676931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045CACD-7B02-41EB-9DCF-E19BBA067E52}"/>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8BEAE6B9-F85C-42A7-ADAE-28CDC03535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D059B7-B1AD-44FA-AE3F-20448CB0708B}"/>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224691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0BA1-4436-4484-AF89-B5720E8F617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E386AA9-697F-4EC5-8DEF-313679DE60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EA65CD-20E2-438D-95C8-7633455FB9B1}"/>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5CF71590-A6F6-418C-9E74-4B61CF359A4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F34938F-68BF-47D6-82B6-D6400BBA42DC}"/>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3690052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0CD9-6A05-4B48-9604-5336301BB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FDBF8B6-6D6D-44F0-B3D5-5742DF14F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05993-CA7D-4CCF-9753-006EDA3AE520}"/>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69BDFA87-03E6-43A2-AA18-6EC971868E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3314CF-A8E7-4AA1-9DFB-FFB6694C2B4C}"/>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2868024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4635-F48A-4B4E-A4B7-2BA11A04823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A59B3C2-D812-4E8B-9CAE-3988384594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2466469-D29F-44FA-BF03-A9394D855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CF97EA6-1AC8-4A5A-A986-C17BC4AC0A62}"/>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6" name="Footer Placeholder 5">
            <a:extLst>
              <a:ext uri="{FF2B5EF4-FFF2-40B4-BE49-F238E27FC236}">
                <a16:creationId xmlns:a16="http://schemas.microsoft.com/office/drawing/2014/main" id="{D822FD60-2122-437D-9182-6628D0868AD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5279C5A-6358-4E11-AFDE-4B78AB179CFB}"/>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103571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096D-5C9B-4F81-8838-4FA422E84BB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06163CC-845A-441C-9ADD-925FB2A39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D29666-80FC-47A0-8FE2-1A917F1EC9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44FE51D-D3E0-4A96-914D-C669083B0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9F7D4-0BEB-4B55-BC2F-64EF6B59C3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C517BA5-E6B5-4A62-AD53-32E809917B6A}"/>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8" name="Footer Placeholder 7">
            <a:extLst>
              <a:ext uri="{FF2B5EF4-FFF2-40B4-BE49-F238E27FC236}">
                <a16:creationId xmlns:a16="http://schemas.microsoft.com/office/drawing/2014/main" id="{A4736E05-BF9A-4343-A0CA-14330010D3B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54D5EAF-AD4E-4A97-B30F-20D57667B47C}"/>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55171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D2C5-E7C2-48A3-B940-53DCDCD9650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4D122C5-D8AA-4D3C-81C2-665A30A4934C}"/>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4" name="Footer Placeholder 3">
            <a:extLst>
              <a:ext uri="{FF2B5EF4-FFF2-40B4-BE49-F238E27FC236}">
                <a16:creationId xmlns:a16="http://schemas.microsoft.com/office/drawing/2014/main" id="{FA45BA8F-3E82-4A42-8B4C-73F47143570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09FAD-C935-469C-AD9A-4E755B62C3CE}"/>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182344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FAC239-F72D-4965-8E6B-8E10074BC2E5}"/>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3" name="Footer Placeholder 2">
            <a:extLst>
              <a:ext uri="{FF2B5EF4-FFF2-40B4-BE49-F238E27FC236}">
                <a16:creationId xmlns:a16="http://schemas.microsoft.com/office/drawing/2014/main" id="{B58141E6-23DC-4C16-9E58-A8C98691215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D0C16E0-0BDC-441A-A1FE-E3FF2CAA9EF4}"/>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80218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9246-FDE6-4243-B98D-F085EB6E5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8A0E40-0FEF-41F8-A4E4-9EBCC36EE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F2D059A-777D-4591-9AEB-5AE8C4917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C4DA5-51E1-4225-B7F0-2DFE7FB6BFED}"/>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6" name="Footer Placeholder 5">
            <a:extLst>
              <a:ext uri="{FF2B5EF4-FFF2-40B4-BE49-F238E27FC236}">
                <a16:creationId xmlns:a16="http://schemas.microsoft.com/office/drawing/2014/main" id="{1F06246E-2355-4E1F-8DAA-151F1A94254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21522E5-0D3C-485B-ABEE-0CDF548D0268}"/>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183141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D1EE-B963-4A06-B068-CBA81E4D8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277204C-AC7D-4FB1-9D1E-7783E7E3A9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03F04E-3761-4D2E-A5B9-1E05497E7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90CBA4-09D3-44C7-993D-CF6DECABEA58}"/>
              </a:ext>
            </a:extLst>
          </p:cNvPr>
          <p:cNvSpPr>
            <a:spLocks noGrp="1"/>
          </p:cNvSpPr>
          <p:nvPr>
            <p:ph type="dt" sz="half" idx="10"/>
          </p:nvPr>
        </p:nvSpPr>
        <p:spPr/>
        <p:txBody>
          <a:bodyPr/>
          <a:lstStyle/>
          <a:p>
            <a:fld id="{8B08305D-4604-4583-A4C4-73B40D1FBFF7}" type="datetimeFigureOut">
              <a:rPr lang="en-AU" smtClean="0"/>
              <a:t>13/09/2019</a:t>
            </a:fld>
            <a:endParaRPr lang="en-AU"/>
          </a:p>
        </p:txBody>
      </p:sp>
      <p:sp>
        <p:nvSpPr>
          <p:cNvPr id="6" name="Footer Placeholder 5">
            <a:extLst>
              <a:ext uri="{FF2B5EF4-FFF2-40B4-BE49-F238E27FC236}">
                <a16:creationId xmlns:a16="http://schemas.microsoft.com/office/drawing/2014/main" id="{9AB4815A-D7FB-438B-A17B-FDFF7F312DE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3BAE338-0353-403E-A3FA-42018490B89D}"/>
              </a:ext>
            </a:extLst>
          </p:cNvPr>
          <p:cNvSpPr>
            <a:spLocks noGrp="1"/>
          </p:cNvSpPr>
          <p:nvPr>
            <p:ph type="sldNum" sz="quarter" idx="12"/>
          </p:nvPr>
        </p:nvSpPr>
        <p:spPr/>
        <p:txBody>
          <a:bodyPr/>
          <a:lstStyle/>
          <a:p>
            <a:fld id="{2DD4B7DB-4941-424E-92FF-389FD38B9D9B}" type="slidenum">
              <a:rPr lang="en-AU" smtClean="0"/>
              <a:t>‹#›</a:t>
            </a:fld>
            <a:endParaRPr lang="en-AU"/>
          </a:p>
        </p:txBody>
      </p:sp>
    </p:spTree>
    <p:extLst>
      <p:ext uri="{BB962C8B-B14F-4D97-AF65-F5344CB8AC3E}">
        <p14:creationId xmlns:p14="http://schemas.microsoft.com/office/powerpoint/2010/main" val="113972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EBB740-B4A6-4E2F-B342-484E50F401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407F51-DF2F-4F2B-8BBD-3B784C1F9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E5F597-81E1-45AF-A9F0-E5D913E9D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8305D-4604-4583-A4C4-73B40D1FBFF7}" type="datetimeFigureOut">
              <a:rPr lang="en-AU" smtClean="0"/>
              <a:t>13/09/2019</a:t>
            </a:fld>
            <a:endParaRPr lang="en-AU"/>
          </a:p>
        </p:txBody>
      </p:sp>
      <p:sp>
        <p:nvSpPr>
          <p:cNvPr id="5" name="Footer Placeholder 4">
            <a:extLst>
              <a:ext uri="{FF2B5EF4-FFF2-40B4-BE49-F238E27FC236}">
                <a16:creationId xmlns:a16="http://schemas.microsoft.com/office/drawing/2014/main" id="{5607002F-CCD5-4436-B56D-27C8A6DF9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4207C67-F83B-48C1-95BF-2E60ABA7E7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4B7DB-4941-424E-92FF-389FD38B9D9B}" type="slidenum">
              <a:rPr lang="en-AU" smtClean="0"/>
              <a:t>‹#›</a:t>
            </a:fld>
            <a:endParaRPr lang="en-AU"/>
          </a:p>
        </p:txBody>
      </p:sp>
    </p:spTree>
    <p:extLst>
      <p:ext uri="{BB962C8B-B14F-4D97-AF65-F5344CB8AC3E}">
        <p14:creationId xmlns:p14="http://schemas.microsoft.com/office/powerpoint/2010/main" val="226213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6000" y="5040000"/>
            <a:ext cx="11984853" cy="654471"/>
          </a:xfrm>
        </p:spPr>
        <p:txBody>
          <a:bodyPr>
            <a:noAutofit/>
          </a:bodyPr>
          <a:lstStyle/>
          <a:p>
            <a:r>
              <a:rPr lang="en-US" dirty="0">
                <a:solidFill>
                  <a:schemeClr val="accent1"/>
                </a:solidFill>
              </a:rPr>
              <a:t>Siobhan O’Farrell,  CM2 modelling team, ESM modelling team,</a:t>
            </a:r>
          </a:p>
          <a:p>
            <a:r>
              <a:rPr lang="en-US" dirty="0">
                <a:solidFill>
                  <a:schemeClr val="accent1"/>
                </a:solidFill>
              </a:rPr>
              <a:t> special thanks to Arnold, Sullivan,  Chloe Mackallah</a:t>
            </a:r>
          </a:p>
          <a:p>
            <a:r>
              <a:rPr lang="en-US" dirty="0">
                <a:solidFill>
                  <a:schemeClr val="accent1"/>
                </a:solidFill>
              </a:rPr>
              <a:t> Climate Science Centre, CSIRO Ocean and Atmosphere   </a:t>
            </a:r>
          </a:p>
        </p:txBody>
      </p:sp>
      <p:sp>
        <p:nvSpPr>
          <p:cNvPr id="3" name="Title 2"/>
          <p:cNvSpPr>
            <a:spLocks noGrp="1"/>
          </p:cNvSpPr>
          <p:nvPr>
            <p:ph type="ctrTitle"/>
          </p:nvPr>
        </p:nvSpPr>
        <p:spPr/>
        <p:txBody>
          <a:bodyPr>
            <a:normAutofit/>
          </a:bodyPr>
          <a:lstStyle/>
          <a:p>
            <a:r>
              <a:rPr lang="en-US" sz="3733" dirty="0"/>
              <a:t>Antarctic sea ice and Southern Ocean Simulations using the ACCESS-CM2 model</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46863" r="560" b="9195"/>
          <a:stretch/>
        </p:blipFill>
        <p:spPr>
          <a:xfrm>
            <a:off x="1802205" y="1440000"/>
            <a:ext cx="8731688" cy="2895977"/>
          </a:xfrm>
          <a:prstGeom prst="rect">
            <a:avLst/>
          </a:prstGeom>
        </p:spPr>
      </p:pic>
      <p:sp>
        <p:nvSpPr>
          <p:cNvPr id="7" name="Rectangle 6"/>
          <p:cNvSpPr/>
          <p:nvPr/>
        </p:nvSpPr>
        <p:spPr>
          <a:xfrm>
            <a:off x="597647" y="1541930"/>
            <a:ext cx="645459" cy="346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6" name="Rectangle 5">
            <a:extLst>
              <a:ext uri="{FF2B5EF4-FFF2-40B4-BE49-F238E27FC236}">
                <a16:creationId xmlns:a16="http://schemas.microsoft.com/office/drawing/2014/main" id="{2D9667D4-D39D-46C7-95FC-8840C6D3987F}"/>
              </a:ext>
            </a:extLst>
          </p:cNvPr>
          <p:cNvSpPr/>
          <p:nvPr/>
        </p:nvSpPr>
        <p:spPr>
          <a:xfrm>
            <a:off x="3048000" y="3105835"/>
            <a:ext cx="6096000" cy="369332"/>
          </a:xfrm>
          <a:prstGeom prst="rect">
            <a:avLst/>
          </a:prstGeom>
        </p:spPr>
        <p:txBody>
          <a:bodyPr>
            <a:spAutoFit/>
          </a:bodyPr>
          <a:lstStyle/>
          <a:p>
            <a:endParaRPr lang="en-AU" dirty="0"/>
          </a:p>
        </p:txBody>
      </p:sp>
      <p:sp>
        <p:nvSpPr>
          <p:cNvPr id="8" name="TextBox 7">
            <a:extLst>
              <a:ext uri="{FF2B5EF4-FFF2-40B4-BE49-F238E27FC236}">
                <a16:creationId xmlns:a16="http://schemas.microsoft.com/office/drawing/2014/main" id="{80E102F8-548E-4D25-B87A-8835B5936C65}"/>
              </a:ext>
            </a:extLst>
          </p:cNvPr>
          <p:cNvSpPr txBox="1"/>
          <p:nvPr/>
        </p:nvSpPr>
        <p:spPr>
          <a:xfrm>
            <a:off x="1393794" y="72000"/>
            <a:ext cx="9472474" cy="1200329"/>
          </a:xfrm>
          <a:prstGeom prst="rect">
            <a:avLst/>
          </a:prstGeom>
          <a:noFill/>
        </p:spPr>
        <p:txBody>
          <a:bodyPr wrap="square" rtlCol="0">
            <a:spAutoFit/>
          </a:bodyPr>
          <a:lstStyle/>
          <a:p>
            <a:r>
              <a:rPr lang="en-AU" sz="3600" dirty="0">
                <a:solidFill>
                  <a:schemeClr val="accent1"/>
                </a:solidFill>
              </a:rPr>
              <a:t>Sea ice results in ACCESS CM2 and ACCESS ESM1.5 and links to SIMIP.</a:t>
            </a:r>
          </a:p>
        </p:txBody>
      </p:sp>
    </p:spTree>
    <p:extLst>
      <p:ext uri="{BB962C8B-B14F-4D97-AF65-F5344CB8AC3E}">
        <p14:creationId xmlns:p14="http://schemas.microsoft.com/office/powerpoint/2010/main" val="108659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B008-80FD-422C-A1C4-0AD541A9C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720000"/>
            <a:ext cx="4389120" cy="4389120"/>
          </a:xfrm>
          <a:prstGeom prst="rect">
            <a:avLst/>
          </a:prstGeom>
        </p:spPr>
      </p:pic>
      <p:pic>
        <p:nvPicPr>
          <p:cNvPr id="5" name="Picture 4">
            <a:extLst>
              <a:ext uri="{FF2B5EF4-FFF2-40B4-BE49-F238E27FC236}">
                <a16:creationId xmlns:a16="http://schemas.microsoft.com/office/drawing/2014/main" id="{A258D46A-C948-4625-83FB-BE4CC6664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0" y="720000"/>
            <a:ext cx="4389120" cy="4389120"/>
          </a:xfrm>
          <a:prstGeom prst="rect">
            <a:avLst/>
          </a:prstGeom>
        </p:spPr>
      </p:pic>
      <p:sp>
        <p:nvSpPr>
          <p:cNvPr id="6" name="TextBox 5">
            <a:extLst>
              <a:ext uri="{FF2B5EF4-FFF2-40B4-BE49-F238E27FC236}">
                <a16:creationId xmlns:a16="http://schemas.microsoft.com/office/drawing/2014/main" id="{8633D7FC-6CFE-4388-A50A-F65280DF534E}"/>
              </a:ext>
            </a:extLst>
          </p:cNvPr>
          <p:cNvSpPr txBox="1"/>
          <p:nvPr/>
        </p:nvSpPr>
        <p:spPr>
          <a:xfrm>
            <a:off x="1190625" y="5286375"/>
            <a:ext cx="8877300" cy="646331"/>
          </a:xfrm>
          <a:prstGeom prst="rect">
            <a:avLst/>
          </a:prstGeom>
          <a:noFill/>
        </p:spPr>
        <p:txBody>
          <a:bodyPr wrap="square" rtlCol="0">
            <a:spAutoFit/>
          </a:bodyPr>
          <a:lstStyle/>
          <a:p>
            <a:r>
              <a:rPr lang="en-AU" dirty="0"/>
              <a:t>ACCESS CM2 SSP5-8.5 late winter ice temperatures on surface of snow/ice surface 2051-2060 and 2091-2100 periods.</a:t>
            </a:r>
          </a:p>
        </p:txBody>
      </p:sp>
    </p:spTree>
    <p:extLst>
      <p:ext uri="{BB962C8B-B14F-4D97-AF65-F5344CB8AC3E}">
        <p14:creationId xmlns:p14="http://schemas.microsoft.com/office/powerpoint/2010/main" val="164286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455DC-3D15-4A03-B14E-3C76A5B19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90A422A4-E8CF-49E7-9FC1-ED6666E32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EF1B90A8-E163-4553-A753-1B61DBB42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9" name="Picture 8">
            <a:extLst>
              <a:ext uri="{FF2B5EF4-FFF2-40B4-BE49-F238E27FC236}">
                <a16:creationId xmlns:a16="http://schemas.microsoft.com/office/drawing/2014/main" id="{D4D0EBBD-3695-45FF-AB66-200D75709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1" name="TextBox 10">
            <a:extLst>
              <a:ext uri="{FF2B5EF4-FFF2-40B4-BE49-F238E27FC236}">
                <a16:creationId xmlns:a16="http://schemas.microsoft.com/office/drawing/2014/main" id="{EFD0B626-76AD-4F63-8998-91F68DCD7D16}"/>
              </a:ext>
            </a:extLst>
          </p:cNvPr>
          <p:cNvSpPr txBox="1"/>
          <p:nvPr/>
        </p:nvSpPr>
        <p:spPr>
          <a:xfrm>
            <a:off x="9248775" y="540000"/>
            <a:ext cx="2400300" cy="5632311"/>
          </a:xfrm>
          <a:prstGeom prst="rect">
            <a:avLst/>
          </a:prstGeom>
          <a:noFill/>
        </p:spPr>
        <p:txBody>
          <a:bodyPr wrap="square" rtlCol="0">
            <a:spAutoFit/>
          </a:bodyPr>
          <a:lstStyle/>
          <a:p>
            <a:r>
              <a:rPr lang="en-AU" sz="2000" dirty="0"/>
              <a:t>ACCESS CM2 ice concentration climatology for scenarios September (late Summer), 2051-2060. Already in most of the scenarios there is a large scale melt in the Arctic in all scenarios, With the similar changes  in Global temperatures (Martin Dix talk) in the scenarios over the next few decades this should not be a surprise </a:t>
            </a:r>
          </a:p>
        </p:txBody>
      </p:sp>
    </p:spTree>
    <p:extLst>
      <p:ext uri="{BB962C8B-B14F-4D97-AF65-F5344CB8AC3E}">
        <p14:creationId xmlns:p14="http://schemas.microsoft.com/office/powerpoint/2010/main" val="292505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E7B4F0-8DD6-4E92-8846-BE766ED0EF35}"/>
              </a:ext>
            </a:extLst>
          </p:cNvPr>
          <p:cNvSpPr txBox="1"/>
          <p:nvPr/>
        </p:nvSpPr>
        <p:spPr>
          <a:xfrm>
            <a:off x="10058400" y="638175"/>
            <a:ext cx="1571625" cy="2246769"/>
          </a:xfrm>
          <a:prstGeom prst="rect">
            <a:avLst/>
          </a:prstGeom>
          <a:noFill/>
        </p:spPr>
        <p:txBody>
          <a:bodyPr wrap="square" rtlCol="0">
            <a:spAutoFit/>
          </a:bodyPr>
          <a:lstStyle/>
          <a:p>
            <a:r>
              <a:rPr lang="en-AU" sz="2000"/>
              <a:t>ACCESS CM2 sea ice time series ice extent and volume Northern hemisphere </a:t>
            </a:r>
            <a:endParaRPr lang="en-AU" sz="2000" dirty="0"/>
          </a:p>
        </p:txBody>
      </p:sp>
      <p:pic>
        <p:nvPicPr>
          <p:cNvPr id="4" name="Picture 3">
            <a:extLst>
              <a:ext uri="{FF2B5EF4-FFF2-40B4-BE49-F238E27FC236}">
                <a16:creationId xmlns:a16="http://schemas.microsoft.com/office/drawing/2014/main" id="{2FB80096-4141-418E-986F-10A8D2222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0" y="234000"/>
            <a:ext cx="4591691" cy="2692141"/>
          </a:xfrm>
          <a:prstGeom prst="rect">
            <a:avLst/>
          </a:prstGeom>
        </p:spPr>
      </p:pic>
      <p:pic>
        <p:nvPicPr>
          <p:cNvPr id="8" name="Picture 7">
            <a:extLst>
              <a:ext uri="{FF2B5EF4-FFF2-40B4-BE49-F238E27FC236}">
                <a16:creationId xmlns:a16="http://schemas.microsoft.com/office/drawing/2014/main" id="{DF3DB40B-3D7A-434A-AFF2-CFED4DC77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 y="3312000"/>
            <a:ext cx="4587880" cy="2663562"/>
          </a:xfrm>
          <a:prstGeom prst="rect">
            <a:avLst/>
          </a:prstGeom>
        </p:spPr>
      </p:pic>
      <p:pic>
        <p:nvPicPr>
          <p:cNvPr id="12" name="Picture 11">
            <a:extLst>
              <a:ext uri="{FF2B5EF4-FFF2-40B4-BE49-F238E27FC236}">
                <a16:creationId xmlns:a16="http://schemas.microsoft.com/office/drawing/2014/main" id="{4F2F2D30-6767-4963-A644-B03E1EBE7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000" y="234000"/>
            <a:ext cx="4587880" cy="2686425"/>
          </a:xfrm>
          <a:prstGeom prst="rect">
            <a:avLst/>
          </a:prstGeom>
        </p:spPr>
      </p:pic>
      <p:pic>
        <p:nvPicPr>
          <p:cNvPr id="14" name="Picture 13">
            <a:extLst>
              <a:ext uri="{FF2B5EF4-FFF2-40B4-BE49-F238E27FC236}">
                <a16:creationId xmlns:a16="http://schemas.microsoft.com/office/drawing/2014/main" id="{E99208AC-0386-4383-97B1-93033AC15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2000" y="3312000"/>
            <a:ext cx="4589786" cy="2686425"/>
          </a:xfrm>
          <a:prstGeom prst="rect">
            <a:avLst/>
          </a:prstGeom>
        </p:spPr>
      </p:pic>
    </p:spTree>
    <p:extLst>
      <p:ext uri="{BB962C8B-B14F-4D97-AF65-F5344CB8AC3E}">
        <p14:creationId xmlns:p14="http://schemas.microsoft.com/office/powerpoint/2010/main" val="2851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678AE-C348-49F2-8F26-FF5653F66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00" y="1524001"/>
            <a:ext cx="3810010" cy="25679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8E496E2A-D4DA-4859-8C15-97F9FAEB96F9}"/>
              </a:ext>
            </a:extLst>
          </p:cNvPr>
          <p:cNvSpPr/>
          <p:nvPr/>
        </p:nvSpPr>
        <p:spPr>
          <a:xfrm>
            <a:off x="1080000" y="4320000"/>
            <a:ext cx="5416050" cy="646331"/>
          </a:xfrm>
          <a:prstGeom prst="rect">
            <a:avLst/>
          </a:prstGeom>
        </p:spPr>
        <p:txBody>
          <a:bodyPr wrap="square">
            <a:spAutoFit/>
          </a:bodyPr>
          <a:lstStyle/>
          <a:p>
            <a:r>
              <a:rPr lang="en-US" altLang="en-US" dirty="0"/>
              <a:t>A database for depicting Arctic sea ice </a:t>
            </a:r>
          </a:p>
          <a:p>
            <a:r>
              <a:rPr lang="en-US" altLang="en-US" dirty="0"/>
              <a:t>Variations back to 1850, Walsh et al, 2016.</a:t>
            </a:r>
          </a:p>
        </p:txBody>
      </p:sp>
      <p:sp>
        <p:nvSpPr>
          <p:cNvPr id="5" name="TextBox 4">
            <a:extLst>
              <a:ext uri="{FF2B5EF4-FFF2-40B4-BE49-F238E27FC236}">
                <a16:creationId xmlns:a16="http://schemas.microsoft.com/office/drawing/2014/main" id="{A8991B62-96B4-4947-8BDB-417C4AC7318A}"/>
              </a:ext>
            </a:extLst>
          </p:cNvPr>
          <p:cNvSpPr txBox="1"/>
          <p:nvPr/>
        </p:nvSpPr>
        <p:spPr>
          <a:xfrm>
            <a:off x="1009649" y="400050"/>
            <a:ext cx="3810010" cy="646331"/>
          </a:xfrm>
          <a:prstGeom prst="rect">
            <a:avLst/>
          </a:prstGeom>
          <a:noFill/>
        </p:spPr>
        <p:txBody>
          <a:bodyPr wrap="square" rtlCol="0">
            <a:spAutoFit/>
          </a:bodyPr>
          <a:lstStyle/>
          <a:p>
            <a:r>
              <a:rPr lang="en-AU" dirty="0"/>
              <a:t>Observations on ice extent back to 1850 in the Arctic, using charts</a:t>
            </a:r>
          </a:p>
        </p:txBody>
      </p:sp>
      <p:pic>
        <p:nvPicPr>
          <p:cNvPr id="7" name="Picture 6">
            <a:extLst>
              <a:ext uri="{FF2B5EF4-FFF2-40B4-BE49-F238E27FC236}">
                <a16:creationId xmlns:a16="http://schemas.microsoft.com/office/drawing/2014/main" id="{80E0E1FA-F549-435C-B193-E4042EA6DCB7}"/>
              </a:ext>
            </a:extLst>
          </p:cNvPr>
          <p:cNvPicPr>
            <a:picLocks noChangeAspect="1"/>
          </p:cNvPicPr>
          <p:nvPr/>
        </p:nvPicPr>
        <p:blipFill rotWithShape="1">
          <a:blip r:embed="rId3"/>
          <a:srcRect l="40469" t="21079" r="18908" b="5979"/>
          <a:stretch/>
        </p:blipFill>
        <p:spPr>
          <a:xfrm>
            <a:off x="6120000" y="720000"/>
            <a:ext cx="4457480" cy="4502126"/>
          </a:xfrm>
          <a:prstGeom prst="rect">
            <a:avLst/>
          </a:prstGeom>
        </p:spPr>
      </p:pic>
      <p:sp>
        <p:nvSpPr>
          <p:cNvPr id="8" name="TextBox 7">
            <a:extLst>
              <a:ext uri="{FF2B5EF4-FFF2-40B4-BE49-F238E27FC236}">
                <a16:creationId xmlns:a16="http://schemas.microsoft.com/office/drawing/2014/main" id="{38037A55-B39C-4F71-B72C-DB39E19A507C}"/>
              </a:ext>
            </a:extLst>
          </p:cNvPr>
          <p:cNvSpPr txBox="1"/>
          <p:nvPr/>
        </p:nvSpPr>
        <p:spPr>
          <a:xfrm>
            <a:off x="6267450" y="5486400"/>
            <a:ext cx="4048125" cy="646331"/>
          </a:xfrm>
          <a:prstGeom prst="rect">
            <a:avLst/>
          </a:prstGeom>
          <a:noFill/>
        </p:spPr>
        <p:txBody>
          <a:bodyPr wrap="square" rtlCol="0">
            <a:spAutoFit/>
          </a:bodyPr>
          <a:lstStyle/>
          <a:p>
            <a:r>
              <a:rPr lang="en-AU" dirty="0"/>
              <a:t>Ice volume change in Arctic in 2 satellite periods, </a:t>
            </a:r>
            <a:r>
              <a:rPr lang="en-AU" dirty="0" err="1"/>
              <a:t>ICESat</a:t>
            </a:r>
            <a:r>
              <a:rPr lang="en-AU" dirty="0"/>
              <a:t>, Cryosat-2 Kwok, 2018.</a:t>
            </a:r>
          </a:p>
        </p:txBody>
      </p:sp>
    </p:spTree>
    <p:extLst>
      <p:ext uri="{BB962C8B-B14F-4D97-AF65-F5344CB8AC3E}">
        <p14:creationId xmlns:p14="http://schemas.microsoft.com/office/powerpoint/2010/main" val="307450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354E5-A571-4F27-9857-134635187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253D64A9-9627-4CF5-9494-357FC6122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7DE1DF94-B29A-4B98-90B3-2F20845EF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9" name="Picture 8">
            <a:extLst>
              <a:ext uri="{FF2B5EF4-FFF2-40B4-BE49-F238E27FC236}">
                <a16:creationId xmlns:a16="http://schemas.microsoft.com/office/drawing/2014/main" id="{AE9D9218-0899-4764-8556-5EBAA2A87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0" name="TextBox 9">
            <a:extLst>
              <a:ext uri="{FF2B5EF4-FFF2-40B4-BE49-F238E27FC236}">
                <a16:creationId xmlns:a16="http://schemas.microsoft.com/office/drawing/2014/main" id="{12AC7AED-24AF-40F4-9F9E-62A37B77F01C}"/>
              </a:ext>
            </a:extLst>
          </p:cNvPr>
          <p:cNvSpPr txBox="1"/>
          <p:nvPr/>
        </p:nvSpPr>
        <p:spPr>
          <a:xfrm>
            <a:off x="9000000" y="720000"/>
            <a:ext cx="2076450" cy="4893647"/>
          </a:xfrm>
          <a:prstGeom prst="rect">
            <a:avLst/>
          </a:prstGeom>
          <a:noFill/>
        </p:spPr>
        <p:txBody>
          <a:bodyPr wrap="square" rtlCol="0">
            <a:spAutoFit/>
          </a:bodyPr>
          <a:lstStyle/>
          <a:p>
            <a:r>
              <a:rPr lang="en-AU" sz="2400" dirty="0"/>
              <a:t>ACCESS CM2 ice climatologies for scenarios (September late winter) 2091-2100 shows minimal change for low scenario higher for SSP3-7.0, SSP5-8.5.</a:t>
            </a:r>
          </a:p>
        </p:txBody>
      </p:sp>
    </p:spTree>
    <p:extLst>
      <p:ext uri="{BB962C8B-B14F-4D97-AF65-F5344CB8AC3E}">
        <p14:creationId xmlns:p14="http://schemas.microsoft.com/office/powerpoint/2010/main" val="315061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985BA-7AC8-4206-8CEA-DD2013CA7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47172661-3596-4F7B-AC05-4922E250A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D958B841-933A-46BC-A41E-B8CAAF3A4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9" name="Picture 8">
            <a:extLst>
              <a:ext uri="{FF2B5EF4-FFF2-40B4-BE49-F238E27FC236}">
                <a16:creationId xmlns:a16="http://schemas.microsoft.com/office/drawing/2014/main" id="{AA8806B9-A5EC-4675-85C0-A480DB027A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0" name="TextBox 9">
            <a:extLst>
              <a:ext uri="{FF2B5EF4-FFF2-40B4-BE49-F238E27FC236}">
                <a16:creationId xmlns:a16="http://schemas.microsoft.com/office/drawing/2014/main" id="{8F31674D-B187-432D-A7ED-16DCD358F943}"/>
              </a:ext>
            </a:extLst>
          </p:cNvPr>
          <p:cNvSpPr txBox="1"/>
          <p:nvPr/>
        </p:nvSpPr>
        <p:spPr>
          <a:xfrm>
            <a:off x="9458325" y="847725"/>
            <a:ext cx="1885950" cy="2308324"/>
          </a:xfrm>
          <a:prstGeom prst="rect">
            <a:avLst/>
          </a:prstGeom>
          <a:noFill/>
        </p:spPr>
        <p:txBody>
          <a:bodyPr wrap="square" rtlCol="0">
            <a:spAutoFit/>
          </a:bodyPr>
          <a:lstStyle/>
          <a:p>
            <a:r>
              <a:rPr lang="en-AU" sz="2400" dirty="0"/>
              <a:t>ACCESS CM2 ice thickness climatology for scenarios in September 2091-2100</a:t>
            </a:r>
            <a:r>
              <a:rPr lang="en-AU" dirty="0"/>
              <a:t>.</a:t>
            </a:r>
          </a:p>
        </p:txBody>
      </p:sp>
    </p:spTree>
    <p:extLst>
      <p:ext uri="{BB962C8B-B14F-4D97-AF65-F5344CB8AC3E}">
        <p14:creationId xmlns:p14="http://schemas.microsoft.com/office/powerpoint/2010/main" val="159149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FA6E9AB-0802-4BE2-AD5E-3D37A22D9028}"/>
              </a:ext>
            </a:extLst>
          </p:cNvPr>
          <p:cNvSpPr txBox="1"/>
          <p:nvPr/>
        </p:nvSpPr>
        <p:spPr>
          <a:xfrm>
            <a:off x="10086975" y="771525"/>
            <a:ext cx="1504950" cy="2246769"/>
          </a:xfrm>
          <a:prstGeom prst="rect">
            <a:avLst/>
          </a:prstGeom>
          <a:noFill/>
        </p:spPr>
        <p:txBody>
          <a:bodyPr wrap="square" rtlCol="0">
            <a:spAutoFit/>
          </a:bodyPr>
          <a:lstStyle/>
          <a:p>
            <a:r>
              <a:rPr lang="en-AU" sz="2000" dirty="0"/>
              <a:t>ACCESS CM2 time series for ice extent and ice volume for scenarios</a:t>
            </a:r>
            <a:r>
              <a:rPr lang="en-AU" sz="2000"/>
              <a:t>. </a:t>
            </a:r>
            <a:endParaRPr lang="en-AU" sz="2000" dirty="0"/>
          </a:p>
        </p:txBody>
      </p:sp>
      <p:pic>
        <p:nvPicPr>
          <p:cNvPr id="4" name="Picture 3">
            <a:extLst>
              <a:ext uri="{FF2B5EF4-FFF2-40B4-BE49-F238E27FC236}">
                <a16:creationId xmlns:a16="http://schemas.microsoft.com/office/drawing/2014/main" id="{2E0933E8-911D-460F-A5CB-41E6B27AB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0" y="234000"/>
            <a:ext cx="4591691" cy="2692141"/>
          </a:xfrm>
          <a:prstGeom prst="rect">
            <a:avLst/>
          </a:prstGeom>
        </p:spPr>
      </p:pic>
      <p:pic>
        <p:nvPicPr>
          <p:cNvPr id="12" name="Picture 11">
            <a:extLst>
              <a:ext uri="{FF2B5EF4-FFF2-40B4-BE49-F238E27FC236}">
                <a16:creationId xmlns:a16="http://schemas.microsoft.com/office/drawing/2014/main" id="{E436B57E-2F51-4F7A-8B92-598837F78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00" y="234000"/>
            <a:ext cx="4591691" cy="2692141"/>
          </a:xfrm>
          <a:prstGeom prst="rect">
            <a:avLst/>
          </a:prstGeom>
        </p:spPr>
      </p:pic>
      <p:pic>
        <p:nvPicPr>
          <p:cNvPr id="14" name="Picture 13">
            <a:extLst>
              <a:ext uri="{FF2B5EF4-FFF2-40B4-BE49-F238E27FC236}">
                <a16:creationId xmlns:a16="http://schemas.microsoft.com/office/drawing/2014/main" id="{2A6845D5-919C-478F-9B93-B4C1A9ECA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00" y="3312000"/>
            <a:ext cx="4587880" cy="2619741"/>
          </a:xfrm>
          <a:prstGeom prst="rect">
            <a:avLst/>
          </a:prstGeom>
        </p:spPr>
      </p:pic>
      <p:pic>
        <p:nvPicPr>
          <p:cNvPr id="6" name="Picture 5">
            <a:extLst>
              <a:ext uri="{FF2B5EF4-FFF2-40B4-BE49-F238E27FC236}">
                <a16:creationId xmlns:a16="http://schemas.microsoft.com/office/drawing/2014/main" id="{31EA6001-9FFE-4BA7-86CA-2E819F162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0" y="3312000"/>
            <a:ext cx="4585975" cy="2661656"/>
          </a:xfrm>
          <a:prstGeom prst="rect">
            <a:avLst/>
          </a:prstGeom>
        </p:spPr>
      </p:pic>
    </p:spTree>
    <p:extLst>
      <p:ext uri="{BB962C8B-B14F-4D97-AF65-F5344CB8AC3E}">
        <p14:creationId xmlns:p14="http://schemas.microsoft.com/office/powerpoint/2010/main" val="256316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DED35-D47F-4ABE-BFE1-78A1AB9E6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3CBE9169-57D7-456C-BBCC-A2BA10BEF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7" name="Picture 6">
            <a:extLst>
              <a:ext uri="{FF2B5EF4-FFF2-40B4-BE49-F238E27FC236}">
                <a16:creationId xmlns:a16="http://schemas.microsoft.com/office/drawing/2014/main" id="{6E8423F9-27B4-421A-8D52-5C6B2EF3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9" name="Picture 8">
            <a:extLst>
              <a:ext uri="{FF2B5EF4-FFF2-40B4-BE49-F238E27FC236}">
                <a16:creationId xmlns:a16="http://schemas.microsoft.com/office/drawing/2014/main" id="{43ADED13-EC16-4D5C-A739-2AD73B5C9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1" name="TextBox 10">
            <a:extLst>
              <a:ext uri="{FF2B5EF4-FFF2-40B4-BE49-F238E27FC236}">
                <a16:creationId xmlns:a16="http://schemas.microsoft.com/office/drawing/2014/main" id="{7FC6A3A7-9A8E-4663-938C-49F9414B9DC7}"/>
              </a:ext>
            </a:extLst>
          </p:cNvPr>
          <p:cNvSpPr txBox="1"/>
          <p:nvPr/>
        </p:nvSpPr>
        <p:spPr>
          <a:xfrm>
            <a:off x="9029700" y="720000"/>
            <a:ext cx="2201100" cy="3416320"/>
          </a:xfrm>
          <a:prstGeom prst="rect">
            <a:avLst/>
          </a:prstGeom>
          <a:noFill/>
        </p:spPr>
        <p:txBody>
          <a:bodyPr wrap="square" rtlCol="0">
            <a:spAutoFit/>
          </a:bodyPr>
          <a:lstStyle/>
          <a:p>
            <a:r>
              <a:rPr lang="en-AU" sz="2400" dirty="0"/>
              <a:t>ACCESS ESM1.5 historical ice climatology 1995-2015.  Ice thickness is ~50cm less than in ACCESS CM2 even with the  higher albedos.</a:t>
            </a:r>
          </a:p>
        </p:txBody>
      </p:sp>
    </p:spTree>
    <p:extLst>
      <p:ext uri="{BB962C8B-B14F-4D97-AF65-F5344CB8AC3E}">
        <p14:creationId xmlns:p14="http://schemas.microsoft.com/office/powerpoint/2010/main" val="3876742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D1C8F-D31C-47B3-A0E0-B2F4AAEC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A4C883C2-FF17-4E6E-B130-606EAE170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7" name="Picture 6">
            <a:extLst>
              <a:ext uri="{FF2B5EF4-FFF2-40B4-BE49-F238E27FC236}">
                <a16:creationId xmlns:a16="http://schemas.microsoft.com/office/drawing/2014/main" id="{FA954154-B6A0-4184-837B-FC1487012F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9" name="Picture 8">
            <a:extLst>
              <a:ext uri="{FF2B5EF4-FFF2-40B4-BE49-F238E27FC236}">
                <a16:creationId xmlns:a16="http://schemas.microsoft.com/office/drawing/2014/main" id="{EADAE9FD-21B6-4C2D-8F67-8A0726BA7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2" name="TextBox 11">
            <a:extLst>
              <a:ext uri="{FF2B5EF4-FFF2-40B4-BE49-F238E27FC236}">
                <a16:creationId xmlns:a16="http://schemas.microsoft.com/office/drawing/2014/main" id="{E2A831DB-CA0E-4A2D-95E3-FE155F0BD735}"/>
              </a:ext>
            </a:extLst>
          </p:cNvPr>
          <p:cNvSpPr txBox="1"/>
          <p:nvPr/>
        </p:nvSpPr>
        <p:spPr>
          <a:xfrm>
            <a:off x="9210675" y="363600"/>
            <a:ext cx="2800349" cy="6001643"/>
          </a:xfrm>
          <a:prstGeom prst="rect">
            <a:avLst/>
          </a:prstGeom>
          <a:noFill/>
        </p:spPr>
        <p:txBody>
          <a:bodyPr wrap="square" rtlCol="0">
            <a:spAutoFit/>
          </a:bodyPr>
          <a:lstStyle/>
          <a:p>
            <a:r>
              <a:rPr lang="en-AU" sz="2400" dirty="0"/>
              <a:t>ACCESS ESM1.5 ice model climatology historical run (1995-2014).  Polynya regularly forms in Weddell sea over area of convection. In ACCESS CM2, neutral physics parameters adjusted to prevent this and pseudo iceberg scheme freshens and cools ocean to make it more stratified.</a:t>
            </a:r>
          </a:p>
        </p:txBody>
      </p:sp>
    </p:spTree>
    <p:extLst>
      <p:ext uri="{BB962C8B-B14F-4D97-AF65-F5344CB8AC3E}">
        <p14:creationId xmlns:p14="http://schemas.microsoft.com/office/powerpoint/2010/main" val="339609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463B5-9C53-4263-80DE-6FBE06802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83EF0155-34F5-4665-B927-8A1F7A503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9" name="Picture 8">
            <a:extLst>
              <a:ext uri="{FF2B5EF4-FFF2-40B4-BE49-F238E27FC236}">
                <a16:creationId xmlns:a16="http://schemas.microsoft.com/office/drawing/2014/main" id="{99C3F890-DCC3-41F5-95F6-00D29D4F4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0" name="TextBox 9">
            <a:extLst>
              <a:ext uri="{FF2B5EF4-FFF2-40B4-BE49-F238E27FC236}">
                <a16:creationId xmlns:a16="http://schemas.microsoft.com/office/drawing/2014/main" id="{E9EAFE75-418C-42F9-846B-022302646F98}"/>
              </a:ext>
            </a:extLst>
          </p:cNvPr>
          <p:cNvSpPr txBox="1"/>
          <p:nvPr/>
        </p:nvSpPr>
        <p:spPr>
          <a:xfrm>
            <a:off x="9118801" y="304800"/>
            <a:ext cx="2892224" cy="5632311"/>
          </a:xfrm>
          <a:prstGeom prst="rect">
            <a:avLst/>
          </a:prstGeom>
          <a:noFill/>
        </p:spPr>
        <p:txBody>
          <a:bodyPr wrap="square" rtlCol="0">
            <a:spAutoFit/>
          </a:bodyPr>
          <a:lstStyle/>
          <a:p>
            <a:r>
              <a:rPr lang="en-AU" sz="2400" dirty="0"/>
              <a:t>ACCESS ESM1.5 ice concentration climatology for scenarios September 2051-2060. </a:t>
            </a:r>
          </a:p>
          <a:p>
            <a:r>
              <a:rPr lang="en-AU" sz="2400" dirty="0"/>
              <a:t>More ice present than ACCESS CM2 despite lower ice thickness in </a:t>
            </a:r>
            <a:r>
              <a:rPr lang="en-AU" sz="2400" dirty="0" err="1"/>
              <a:t>piControl</a:t>
            </a:r>
            <a:r>
              <a:rPr lang="en-AU" sz="2400" dirty="0"/>
              <a:t> and historical runs due to lower climate sensitivity, ice disappears entirely in summer in upper 2 scenarios by 2100.</a:t>
            </a:r>
          </a:p>
        </p:txBody>
      </p:sp>
    </p:spTree>
    <p:extLst>
      <p:ext uri="{BB962C8B-B14F-4D97-AF65-F5344CB8AC3E}">
        <p14:creationId xmlns:p14="http://schemas.microsoft.com/office/powerpoint/2010/main" val="218064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5EFF1-1B9F-483B-8748-AEE72B64C396}"/>
              </a:ext>
            </a:extLst>
          </p:cNvPr>
          <p:cNvSpPr>
            <a:spLocks noGrp="1"/>
          </p:cNvSpPr>
          <p:nvPr>
            <p:ph type="title"/>
          </p:nvPr>
        </p:nvSpPr>
        <p:spPr/>
        <p:txBody>
          <a:bodyPr/>
          <a:lstStyle/>
          <a:p>
            <a:r>
              <a:rPr lang="en-AU" dirty="0"/>
              <a:t>Outline</a:t>
            </a:r>
          </a:p>
        </p:txBody>
      </p:sp>
      <p:sp>
        <p:nvSpPr>
          <p:cNvPr id="5" name="Content Placeholder 4">
            <a:extLst>
              <a:ext uri="{FF2B5EF4-FFF2-40B4-BE49-F238E27FC236}">
                <a16:creationId xmlns:a16="http://schemas.microsoft.com/office/drawing/2014/main" id="{B7BE9CF9-B516-4D58-A05A-17C34A749E51}"/>
              </a:ext>
            </a:extLst>
          </p:cNvPr>
          <p:cNvSpPr>
            <a:spLocks noGrp="1"/>
          </p:cNvSpPr>
          <p:nvPr>
            <p:ph idx="1"/>
          </p:nvPr>
        </p:nvSpPr>
        <p:spPr/>
        <p:txBody>
          <a:bodyPr/>
          <a:lstStyle/>
          <a:p>
            <a:r>
              <a:rPr lang="en-AU" dirty="0"/>
              <a:t>Engagement with SIMIP and AntClim21 papers for IPCC deadline.</a:t>
            </a:r>
          </a:p>
          <a:p>
            <a:pPr marL="0" indent="0">
              <a:buNone/>
            </a:pPr>
            <a:r>
              <a:rPr lang="en-AU" i="1" dirty="0"/>
              <a:t>Arctic sea ice change, sea ice/snow budgets, Antarctic projections, SAM, ASL, SH zonal jet changes</a:t>
            </a:r>
          </a:p>
          <a:p>
            <a:r>
              <a:rPr lang="en-AU" dirty="0"/>
              <a:t>The difference in sea ice schemes between models</a:t>
            </a:r>
          </a:p>
          <a:p>
            <a:r>
              <a:rPr lang="en-AU" dirty="0"/>
              <a:t>Results from CM2 (historical, and scenarios)</a:t>
            </a:r>
          </a:p>
          <a:p>
            <a:r>
              <a:rPr lang="en-AU" dirty="0"/>
              <a:t>Time series results from CM2 v observations</a:t>
            </a:r>
          </a:p>
          <a:p>
            <a:r>
              <a:rPr lang="en-AU" dirty="0"/>
              <a:t>Results from ESM1.5 (historical and scenarios)</a:t>
            </a:r>
          </a:p>
          <a:p>
            <a:r>
              <a:rPr lang="en-AU" dirty="0"/>
              <a:t>Conclusions </a:t>
            </a:r>
          </a:p>
        </p:txBody>
      </p:sp>
    </p:spTree>
    <p:extLst>
      <p:ext uri="{BB962C8B-B14F-4D97-AF65-F5344CB8AC3E}">
        <p14:creationId xmlns:p14="http://schemas.microsoft.com/office/powerpoint/2010/main" val="304747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59E34-67F3-4EB9-9140-F188F1DF4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06177306-F24D-4578-827F-D7070B31E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8C5EAB8F-EAB2-4DD7-B382-092148A2F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9" name="TextBox 8">
            <a:extLst>
              <a:ext uri="{FF2B5EF4-FFF2-40B4-BE49-F238E27FC236}">
                <a16:creationId xmlns:a16="http://schemas.microsoft.com/office/drawing/2014/main" id="{88934AEF-FF5F-4769-A275-9B9A2C6F09A2}"/>
              </a:ext>
            </a:extLst>
          </p:cNvPr>
          <p:cNvSpPr txBox="1"/>
          <p:nvPr/>
        </p:nvSpPr>
        <p:spPr>
          <a:xfrm>
            <a:off x="9118800" y="720000"/>
            <a:ext cx="2577900" cy="5262979"/>
          </a:xfrm>
          <a:prstGeom prst="rect">
            <a:avLst/>
          </a:prstGeom>
          <a:noFill/>
        </p:spPr>
        <p:txBody>
          <a:bodyPr wrap="square" rtlCol="0">
            <a:spAutoFit/>
          </a:bodyPr>
          <a:lstStyle/>
          <a:p>
            <a:r>
              <a:rPr lang="en-AU" sz="2400" dirty="0"/>
              <a:t>ACCESS ESM1.5 ice concentration in summer in 2091-2100 in scenarios (still present, in 2051-2060 they could not be distinguished, this is the result of the thick ice near the coast  due to the high albedo parameters used in ACCESS ESM1.5.</a:t>
            </a:r>
          </a:p>
        </p:txBody>
      </p:sp>
    </p:spTree>
    <p:extLst>
      <p:ext uri="{BB962C8B-B14F-4D97-AF65-F5344CB8AC3E}">
        <p14:creationId xmlns:p14="http://schemas.microsoft.com/office/powerpoint/2010/main" val="35203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A5E96-9FB1-4C49-92D9-073F6F324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D73AAE0B-0C79-461B-8591-56E834B36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882E5B84-0D2F-4CE8-845B-752134E77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9" name="TextBox 8">
            <a:extLst>
              <a:ext uri="{FF2B5EF4-FFF2-40B4-BE49-F238E27FC236}">
                <a16:creationId xmlns:a16="http://schemas.microsoft.com/office/drawing/2014/main" id="{6960E00F-467F-483E-9546-692AF149A971}"/>
              </a:ext>
            </a:extLst>
          </p:cNvPr>
          <p:cNvSpPr txBox="1"/>
          <p:nvPr/>
        </p:nvSpPr>
        <p:spPr>
          <a:xfrm>
            <a:off x="9153525" y="923925"/>
            <a:ext cx="2077275" cy="2677656"/>
          </a:xfrm>
          <a:prstGeom prst="rect">
            <a:avLst/>
          </a:prstGeom>
          <a:noFill/>
        </p:spPr>
        <p:txBody>
          <a:bodyPr wrap="square" rtlCol="0">
            <a:spAutoFit/>
          </a:bodyPr>
          <a:lstStyle/>
          <a:p>
            <a:r>
              <a:rPr lang="en-AU" sz="2400" dirty="0"/>
              <a:t>ACCESS ESM1.5 ice thickness climatology for scenarios in September (2091-2100).</a:t>
            </a:r>
          </a:p>
        </p:txBody>
      </p:sp>
    </p:spTree>
    <p:extLst>
      <p:ext uri="{BB962C8B-B14F-4D97-AF65-F5344CB8AC3E}">
        <p14:creationId xmlns:p14="http://schemas.microsoft.com/office/powerpoint/2010/main" val="4225594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9845-4A50-45D4-BCF4-88E2EAA6B4A1}"/>
              </a:ext>
            </a:extLst>
          </p:cNvPr>
          <p:cNvSpPr>
            <a:spLocks noGrp="1"/>
          </p:cNvSpPr>
          <p:nvPr>
            <p:ph type="title"/>
          </p:nvPr>
        </p:nvSpPr>
        <p:spPr/>
        <p:txBody>
          <a:bodyPr/>
          <a:lstStyle/>
          <a:p>
            <a:r>
              <a:rPr lang="en-AU" dirty="0"/>
              <a:t>Conclusions</a:t>
            </a:r>
            <a:br>
              <a:rPr lang="en-AU" dirty="0"/>
            </a:br>
            <a:endParaRPr lang="en-AU" dirty="0"/>
          </a:p>
        </p:txBody>
      </p:sp>
      <p:sp>
        <p:nvSpPr>
          <p:cNvPr id="3" name="Content Placeholder 2">
            <a:extLst>
              <a:ext uri="{FF2B5EF4-FFF2-40B4-BE49-F238E27FC236}">
                <a16:creationId xmlns:a16="http://schemas.microsoft.com/office/drawing/2014/main" id="{2FCE64E3-F282-4FA9-8EBD-891F2C3B80E1}"/>
              </a:ext>
            </a:extLst>
          </p:cNvPr>
          <p:cNvSpPr>
            <a:spLocks noGrp="1"/>
          </p:cNvSpPr>
          <p:nvPr>
            <p:ph idx="1"/>
          </p:nvPr>
        </p:nvSpPr>
        <p:spPr>
          <a:xfrm>
            <a:off x="838200" y="1620000"/>
            <a:ext cx="10515600" cy="4351338"/>
          </a:xfrm>
        </p:spPr>
        <p:txBody>
          <a:bodyPr>
            <a:normAutofit lnSpcReduction="10000"/>
          </a:bodyPr>
          <a:lstStyle/>
          <a:p>
            <a:r>
              <a:rPr lang="en-AU" dirty="0"/>
              <a:t>SH Sea Ice Climatology of both models have biases ACCESS CM2 too little ice, ACCESS ESM1.5 too much ice.</a:t>
            </a:r>
          </a:p>
          <a:p>
            <a:r>
              <a:rPr lang="en-AU" dirty="0"/>
              <a:t>The Arctic has dramatic response in the scenario runs in both models with almost all ice loss by 2040’s in all scenarios in ACCESS CM2 and the higher scenarios in ACCESS ESM1.5. This is in line with other CMIP6 models (Met office, NCAR) with high climate sensitivity, but stronger than seen in CMIP5 when RCP2.6 retained Arctic ice cover.</a:t>
            </a:r>
          </a:p>
          <a:p>
            <a:r>
              <a:rPr lang="en-AU" dirty="0"/>
              <a:t>In SH ice (especially summer) we get divergent results between the models, due to the different model biases in the control and historical runs and the high albedo parameterization in ACCESS ESM1.5 which is a legacy of ACCESS1-3 CABLE implementation.</a:t>
            </a:r>
          </a:p>
        </p:txBody>
      </p:sp>
    </p:spTree>
    <p:extLst>
      <p:ext uri="{BB962C8B-B14F-4D97-AF65-F5344CB8AC3E}">
        <p14:creationId xmlns:p14="http://schemas.microsoft.com/office/powerpoint/2010/main" val="393667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8090F-8D9B-4CE3-8271-15D1F0880AE3}"/>
              </a:ext>
            </a:extLst>
          </p:cNvPr>
          <p:cNvSpPr>
            <a:spLocks noGrp="1"/>
          </p:cNvSpPr>
          <p:nvPr>
            <p:ph type="title"/>
          </p:nvPr>
        </p:nvSpPr>
        <p:spPr>
          <a:xfrm>
            <a:off x="839788" y="0"/>
            <a:ext cx="10515600" cy="1325563"/>
          </a:xfrm>
        </p:spPr>
        <p:txBody>
          <a:bodyPr/>
          <a:lstStyle/>
          <a:p>
            <a:r>
              <a:rPr lang="en-AU" b="1" dirty="0"/>
              <a:t>Ice model scheme differences </a:t>
            </a:r>
          </a:p>
        </p:txBody>
      </p:sp>
      <p:sp>
        <p:nvSpPr>
          <p:cNvPr id="5" name="Text Placeholder 4">
            <a:extLst>
              <a:ext uri="{FF2B5EF4-FFF2-40B4-BE49-F238E27FC236}">
                <a16:creationId xmlns:a16="http://schemas.microsoft.com/office/drawing/2014/main" id="{A8D470BC-7BD4-410B-88C1-867E4B386D75}"/>
              </a:ext>
            </a:extLst>
          </p:cNvPr>
          <p:cNvSpPr>
            <a:spLocks noGrp="1"/>
          </p:cNvSpPr>
          <p:nvPr>
            <p:ph type="body" idx="1"/>
          </p:nvPr>
        </p:nvSpPr>
        <p:spPr>
          <a:xfrm>
            <a:off x="1440000" y="1152000"/>
            <a:ext cx="5157787" cy="823912"/>
          </a:xfrm>
        </p:spPr>
        <p:txBody>
          <a:bodyPr>
            <a:normAutofit/>
          </a:bodyPr>
          <a:lstStyle/>
          <a:p>
            <a:r>
              <a:rPr lang="en-AU" sz="2800" dirty="0"/>
              <a:t>ACCESS CM2</a:t>
            </a:r>
          </a:p>
        </p:txBody>
      </p:sp>
      <p:sp>
        <p:nvSpPr>
          <p:cNvPr id="6" name="Content Placeholder 5">
            <a:extLst>
              <a:ext uri="{FF2B5EF4-FFF2-40B4-BE49-F238E27FC236}">
                <a16:creationId xmlns:a16="http://schemas.microsoft.com/office/drawing/2014/main" id="{447BBA86-2FE6-45A3-88C6-7E4DD558F835}"/>
              </a:ext>
            </a:extLst>
          </p:cNvPr>
          <p:cNvSpPr>
            <a:spLocks noGrp="1"/>
          </p:cNvSpPr>
          <p:nvPr>
            <p:ph sz="half" idx="2"/>
          </p:nvPr>
        </p:nvSpPr>
        <p:spPr/>
        <p:txBody>
          <a:bodyPr>
            <a:normAutofit fontScale="92500" lnSpcReduction="10000"/>
          </a:bodyPr>
          <a:lstStyle/>
          <a:p>
            <a:r>
              <a:rPr lang="en-AU" dirty="0"/>
              <a:t>CICE5.1.2</a:t>
            </a:r>
          </a:p>
          <a:p>
            <a:r>
              <a:rPr lang="en-AU" dirty="0"/>
              <a:t>Based on GSI8 (UM)</a:t>
            </a:r>
          </a:p>
          <a:p>
            <a:r>
              <a:rPr lang="en-AU" dirty="0"/>
              <a:t>Multilayer ice calculation in ice,  surface ice/snow Temperature calculated in UM-JULES</a:t>
            </a:r>
          </a:p>
          <a:p>
            <a:r>
              <a:rPr lang="en-AU" dirty="0"/>
              <a:t>Climate sensitivity 4.7</a:t>
            </a:r>
            <a:r>
              <a:rPr lang="en-AU" baseline="30000" dirty="0"/>
              <a:t>o</a:t>
            </a:r>
            <a:r>
              <a:rPr lang="en-AU" dirty="0"/>
              <a:t>C</a:t>
            </a:r>
          </a:p>
          <a:p>
            <a:r>
              <a:rPr lang="en-AU" dirty="0"/>
              <a:t>CICE albedo scheme duplicated in JULES more so more realistic albedos than ESM.</a:t>
            </a:r>
          </a:p>
        </p:txBody>
      </p:sp>
      <p:sp>
        <p:nvSpPr>
          <p:cNvPr id="7" name="Text Placeholder 6">
            <a:extLst>
              <a:ext uri="{FF2B5EF4-FFF2-40B4-BE49-F238E27FC236}">
                <a16:creationId xmlns:a16="http://schemas.microsoft.com/office/drawing/2014/main" id="{EDD210F9-C4E0-46F2-BEE5-753FC351DED6}"/>
              </a:ext>
            </a:extLst>
          </p:cNvPr>
          <p:cNvSpPr>
            <a:spLocks noGrp="1"/>
          </p:cNvSpPr>
          <p:nvPr>
            <p:ph type="body" sz="quarter" idx="3"/>
          </p:nvPr>
        </p:nvSpPr>
        <p:spPr>
          <a:xfrm>
            <a:off x="6894000" y="1152000"/>
            <a:ext cx="5183188" cy="823912"/>
          </a:xfrm>
        </p:spPr>
        <p:txBody>
          <a:bodyPr>
            <a:normAutofit/>
          </a:bodyPr>
          <a:lstStyle/>
          <a:p>
            <a:r>
              <a:rPr lang="en-AU" sz="2800" dirty="0"/>
              <a:t>ACCESS ESM1.5</a:t>
            </a:r>
          </a:p>
        </p:txBody>
      </p:sp>
      <p:sp>
        <p:nvSpPr>
          <p:cNvPr id="8" name="Content Placeholder 7">
            <a:extLst>
              <a:ext uri="{FF2B5EF4-FFF2-40B4-BE49-F238E27FC236}">
                <a16:creationId xmlns:a16="http://schemas.microsoft.com/office/drawing/2014/main" id="{8E39B492-708F-4B4C-B10B-BD74BFB36A87}"/>
              </a:ext>
            </a:extLst>
          </p:cNvPr>
          <p:cNvSpPr>
            <a:spLocks noGrp="1"/>
          </p:cNvSpPr>
          <p:nvPr>
            <p:ph sz="quarter" idx="4"/>
          </p:nvPr>
        </p:nvSpPr>
        <p:spPr/>
        <p:txBody>
          <a:bodyPr>
            <a:normAutofit fontScale="92500" lnSpcReduction="10000"/>
          </a:bodyPr>
          <a:lstStyle/>
          <a:p>
            <a:r>
              <a:rPr lang="en-AU" dirty="0"/>
              <a:t>CICE 4.1</a:t>
            </a:r>
          </a:p>
          <a:p>
            <a:r>
              <a:rPr lang="en-AU" dirty="0"/>
              <a:t>Zero layer ice calculation, surface temperature calculation in UM.</a:t>
            </a:r>
          </a:p>
          <a:p>
            <a:r>
              <a:rPr lang="en-AU" dirty="0"/>
              <a:t>Climate sensitivity 3.86</a:t>
            </a:r>
            <a:r>
              <a:rPr lang="en-AU" baseline="30000" dirty="0"/>
              <a:t>o</a:t>
            </a:r>
            <a:r>
              <a:rPr lang="en-AU" dirty="0"/>
              <a:t>C</a:t>
            </a:r>
          </a:p>
          <a:p>
            <a:r>
              <a:rPr lang="en-AU" dirty="0"/>
              <a:t>Albedos based in UM radiation code, were retuned to highest possible observed values to counter CABLE warm NH bias in ACCESS1-3. </a:t>
            </a:r>
          </a:p>
        </p:txBody>
      </p:sp>
    </p:spTree>
    <p:extLst>
      <p:ext uri="{BB962C8B-B14F-4D97-AF65-F5344CB8AC3E}">
        <p14:creationId xmlns:p14="http://schemas.microsoft.com/office/powerpoint/2010/main" val="25858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DD294969-A907-4DDD-834B-4F88446E5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1080000"/>
            <a:ext cx="5048077" cy="4351338"/>
          </a:xfrm>
          <a:prstGeom prst="rect">
            <a:avLst/>
          </a:prstGeom>
        </p:spPr>
      </p:pic>
      <p:pic>
        <p:nvPicPr>
          <p:cNvPr id="7" name="Content Placeholder 5">
            <a:extLst>
              <a:ext uri="{FF2B5EF4-FFF2-40B4-BE49-F238E27FC236}">
                <a16:creationId xmlns:a16="http://schemas.microsoft.com/office/drawing/2014/main" id="{A2CC3C60-FA80-43A6-8921-EEA669F37DE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120000" y="1152000"/>
            <a:ext cx="5041635" cy="4236530"/>
          </a:xfrm>
          <a:prstGeom prst="rect">
            <a:avLst/>
          </a:prstGeom>
        </p:spPr>
      </p:pic>
      <p:sp>
        <p:nvSpPr>
          <p:cNvPr id="9" name="TextBox 8">
            <a:extLst>
              <a:ext uri="{FF2B5EF4-FFF2-40B4-BE49-F238E27FC236}">
                <a16:creationId xmlns:a16="http://schemas.microsoft.com/office/drawing/2014/main" id="{E704F929-8FD6-4F25-B237-223A51AC1651}"/>
              </a:ext>
            </a:extLst>
          </p:cNvPr>
          <p:cNvSpPr txBox="1"/>
          <p:nvPr/>
        </p:nvSpPr>
        <p:spPr>
          <a:xfrm>
            <a:off x="1323975" y="800100"/>
            <a:ext cx="3190875" cy="461665"/>
          </a:xfrm>
          <a:prstGeom prst="rect">
            <a:avLst/>
          </a:prstGeom>
          <a:noFill/>
        </p:spPr>
        <p:txBody>
          <a:bodyPr wrap="square" rtlCol="0">
            <a:spAutoFit/>
          </a:bodyPr>
          <a:lstStyle/>
          <a:p>
            <a:r>
              <a:rPr lang="en-AU" sz="2400" dirty="0"/>
              <a:t>ACCESS CM2</a:t>
            </a:r>
          </a:p>
        </p:txBody>
      </p:sp>
      <p:sp>
        <p:nvSpPr>
          <p:cNvPr id="11" name="TextBox 10">
            <a:extLst>
              <a:ext uri="{FF2B5EF4-FFF2-40B4-BE49-F238E27FC236}">
                <a16:creationId xmlns:a16="http://schemas.microsoft.com/office/drawing/2014/main" id="{BCE37BED-470E-4068-BC7B-D85B888D669E}"/>
              </a:ext>
            </a:extLst>
          </p:cNvPr>
          <p:cNvSpPr txBox="1"/>
          <p:nvPr/>
        </p:nvSpPr>
        <p:spPr>
          <a:xfrm>
            <a:off x="6686549" y="799200"/>
            <a:ext cx="2238375" cy="461665"/>
          </a:xfrm>
          <a:prstGeom prst="rect">
            <a:avLst/>
          </a:prstGeom>
          <a:noFill/>
        </p:spPr>
        <p:txBody>
          <a:bodyPr wrap="square" rtlCol="0">
            <a:spAutoFit/>
          </a:bodyPr>
          <a:lstStyle/>
          <a:p>
            <a:r>
              <a:rPr lang="en-AU" sz="2400" dirty="0"/>
              <a:t>ACCESS ESM1.5</a:t>
            </a:r>
          </a:p>
        </p:txBody>
      </p:sp>
      <p:sp>
        <p:nvSpPr>
          <p:cNvPr id="12" name="TextBox 11">
            <a:extLst>
              <a:ext uri="{FF2B5EF4-FFF2-40B4-BE49-F238E27FC236}">
                <a16:creationId xmlns:a16="http://schemas.microsoft.com/office/drawing/2014/main" id="{1ACCB0E7-0EFC-48CE-BC83-935B276EEFC3}"/>
              </a:ext>
            </a:extLst>
          </p:cNvPr>
          <p:cNvSpPr txBox="1"/>
          <p:nvPr/>
        </p:nvSpPr>
        <p:spPr>
          <a:xfrm>
            <a:off x="1924050" y="5625092"/>
            <a:ext cx="7429500" cy="584775"/>
          </a:xfrm>
          <a:prstGeom prst="rect">
            <a:avLst/>
          </a:prstGeom>
          <a:noFill/>
        </p:spPr>
        <p:txBody>
          <a:bodyPr wrap="square" rtlCol="0">
            <a:spAutoFit/>
          </a:bodyPr>
          <a:lstStyle/>
          <a:p>
            <a:r>
              <a:rPr lang="en-AU" sz="3200" dirty="0"/>
              <a:t>SST Bias in respective model  </a:t>
            </a:r>
            <a:r>
              <a:rPr lang="en-AU" sz="3200" dirty="0" err="1"/>
              <a:t>piControl</a:t>
            </a:r>
            <a:endParaRPr lang="en-AU" sz="3200" dirty="0"/>
          </a:p>
        </p:txBody>
      </p:sp>
      <p:sp>
        <p:nvSpPr>
          <p:cNvPr id="2" name="TextBox 1">
            <a:extLst>
              <a:ext uri="{FF2B5EF4-FFF2-40B4-BE49-F238E27FC236}">
                <a16:creationId xmlns:a16="http://schemas.microsoft.com/office/drawing/2014/main" id="{376E78C1-4E7C-4FEC-A5D7-7AFA3625627E}"/>
              </a:ext>
            </a:extLst>
          </p:cNvPr>
          <p:cNvSpPr txBox="1"/>
          <p:nvPr/>
        </p:nvSpPr>
        <p:spPr>
          <a:xfrm>
            <a:off x="9201150" y="5762625"/>
            <a:ext cx="2257425" cy="369332"/>
          </a:xfrm>
          <a:prstGeom prst="rect">
            <a:avLst/>
          </a:prstGeom>
          <a:noFill/>
        </p:spPr>
        <p:txBody>
          <a:bodyPr wrap="square" rtlCol="0">
            <a:spAutoFit/>
          </a:bodyPr>
          <a:lstStyle/>
          <a:p>
            <a:r>
              <a:rPr lang="en-AU" dirty="0"/>
              <a:t>By Matt Chamberlain</a:t>
            </a:r>
          </a:p>
        </p:txBody>
      </p:sp>
    </p:spTree>
    <p:extLst>
      <p:ext uri="{BB962C8B-B14F-4D97-AF65-F5344CB8AC3E}">
        <p14:creationId xmlns:p14="http://schemas.microsoft.com/office/powerpoint/2010/main" val="2703069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209276-F897-4CB7-8736-AFCD727E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00" y="0"/>
            <a:ext cx="7543800" cy="6858000"/>
          </a:xfrm>
          <a:prstGeom prst="rect">
            <a:avLst/>
          </a:prstGeom>
        </p:spPr>
      </p:pic>
      <p:sp>
        <p:nvSpPr>
          <p:cNvPr id="6" name="TextBox 5">
            <a:extLst>
              <a:ext uri="{FF2B5EF4-FFF2-40B4-BE49-F238E27FC236}">
                <a16:creationId xmlns:a16="http://schemas.microsoft.com/office/drawing/2014/main" id="{0847BBAD-C3EB-4185-8C6F-8DCAAEA4E6BD}"/>
              </a:ext>
            </a:extLst>
          </p:cNvPr>
          <p:cNvSpPr txBox="1"/>
          <p:nvPr/>
        </p:nvSpPr>
        <p:spPr>
          <a:xfrm>
            <a:off x="8553450" y="952500"/>
            <a:ext cx="2752725" cy="4832092"/>
          </a:xfrm>
          <a:prstGeom prst="rect">
            <a:avLst/>
          </a:prstGeom>
          <a:noFill/>
        </p:spPr>
        <p:txBody>
          <a:bodyPr wrap="square" rtlCol="0">
            <a:spAutoFit/>
          </a:bodyPr>
          <a:lstStyle/>
          <a:p>
            <a:r>
              <a:rPr lang="en-AU" sz="2800" dirty="0"/>
              <a:t>Pre-industrial control simulation ice extent climatologies  for  ACCESS CM2 and ACCESS 1.3 (analogue for ACCESS ESM1.5). (Observations are present day).</a:t>
            </a:r>
          </a:p>
        </p:txBody>
      </p:sp>
    </p:spTree>
    <p:extLst>
      <p:ext uri="{BB962C8B-B14F-4D97-AF65-F5344CB8AC3E}">
        <p14:creationId xmlns:p14="http://schemas.microsoft.com/office/powerpoint/2010/main" val="294417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D7F20-3AD2-4786-8471-C3C21A533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94959070-3CF0-4B19-9ABC-E46033441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7" name="Picture 6">
            <a:extLst>
              <a:ext uri="{FF2B5EF4-FFF2-40B4-BE49-F238E27FC236}">
                <a16:creationId xmlns:a16="http://schemas.microsoft.com/office/drawing/2014/main" id="{B2EE1B9A-9D52-43DB-994D-FEDFB5B0E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9" name="Picture 8">
            <a:extLst>
              <a:ext uri="{FF2B5EF4-FFF2-40B4-BE49-F238E27FC236}">
                <a16:creationId xmlns:a16="http://schemas.microsoft.com/office/drawing/2014/main" id="{9AD3542C-2F43-44DE-BDE1-CCFD70777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0" name="TextBox 9">
            <a:extLst>
              <a:ext uri="{FF2B5EF4-FFF2-40B4-BE49-F238E27FC236}">
                <a16:creationId xmlns:a16="http://schemas.microsoft.com/office/drawing/2014/main" id="{0C8628EC-2953-4F5B-B968-2CBDE5CE9364}"/>
              </a:ext>
            </a:extLst>
          </p:cNvPr>
          <p:cNvSpPr txBox="1"/>
          <p:nvPr/>
        </p:nvSpPr>
        <p:spPr>
          <a:xfrm>
            <a:off x="8972550" y="428625"/>
            <a:ext cx="2486025" cy="6001643"/>
          </a:xfrm>
          <a:prstGeom prst="rect">
            <a:avLst/>
          </a:prstGeom>
          <a:noFill/>
        </p:spPr>
        <p:txBody>
          <a:bodyPr wrap="square" rtlCol="0">
            <a:spAutoFit/>
          </a:bodyPr>
          <a:lstStyle/>
          <a:p>
            <a:r>
              <a:rPr lang="en-AU" sz="2400" dirty="0"/>
              <a:t>ACCESS CM2 historical NH ice climatology 1995-2014 (fairly similar to </a:t>
            </a:r>
            <a:r>
              <a:rPr lang="en-AU" sz="2400" dirty="0" err="1"/>
              <a:t>piControl</a:t>
            </a:r>
            <a:r>
              <a:rPr lang="en-AU" sz="2400" dirty="0"/>
              <a:t> not shown), Ice too extensive across central Arctic due to strong Beaufort High Pressure System. Ice bias in North Pacific sector due to model bias in the North Pacific region.</a:t>
            </a:r>
          </a:p>
        </p:txBody>
      </p:sp>
    </p:spTree>
    <p:extLst>
      <p:ext uri="{BB962C8B-B14F-4D97-AF65-F5344CB8AC3E}">
        <p14:creationId xmlns:p14="http://schemas.microsoft.com/office/powerpoint/2010/main" val="1484400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5F2E0-FDDF-499B-A826-956216392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E5C0FB8C-D1EC-40A5-AA6B-FCDBF9A3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7" name="Picture 6">
            <a:extLst>
              <a:ext uri="{FF2B5EF4-FFF2-40B4-BE49-F238E27FC236}">
                <a16:creationId xmlns:a16="http://schemas.microsoft.com/office/drawing/2014/main" id="{94BD286F-3E95-4AB3-BA61-B148241BA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9" name="Picture 8">
            <a:extLst>
              <a:ext uri="{FF2B5EF4-FFF2-40B4-BE49-F238E27FC236}">
                <a16:creationId xmlns:a16="http://schemas.microsoft.com/office/drawing/2014/main" id="{23180BCD-D9C7-4313-88DE-33E72D28A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1" name="TextBox 10">
            <a:extLst>
              <a:ext uri="{FF2B5EF4-FFF2-40B4-BE49-F238E27FC236}">
                <a16:creationId xmlns:a16="http://schemas.microsoft.com/office/drawing/2014/main" id="{1A38B2CB-2482-42D6-A7F9-29822D2DCF63}"/>
              </a:ext>
            </a:extLst>
          </p:cNvPr>
          <p:cNvSpPr txBox="1"/>
          <p:nvPr/>
        </p:nvSpPr>
        <p:spPr>
          <a:xfrm>
            <a:off x="9534524" y="781050"/>
            <a:ext cx="2276475" cy="4893647"/>
          </a:xfrm>
          <a:prstGeom prst="rect">
            <a:avLst/>
          </a:prstGeom>
          <a:noFill/>
        </p:spPr>
        <p:txBody>
          <a:bodyPr wrap="square" rtlCol="0">
            <a:spAutoFit/>
          </a:bodyPr>
          <a:lstStyle/>
          <a:p>
            <a:r>
              <a:rPr lang="en-AU" sz="2400" dirty="0"/>
              <a:t>ACCESS CM2 SH  historical ice climatology  1995-2014 (again very similar to </a:t>
            </a:r>
            <a:r>
              <a:rPr lang="en-AU" sz="2400" dirty="0" err="1"/>
              <a:t>piControl</a:t>
            </a:r>
            <a:r>
              <a:rPr lang="en-AU" sz="2400" dirty="0"/>
              <a:t> not shown). Ice thickness too thin and ice concentration at ice minimum too low. </a:t>
            </a:r>
          </a:p>
        </p:txBody>
      </p:sp>
    </p:spTree>
    <p:extLst>
      <p:ext uri="{BB962C8B-B14F-4D97-AF65-F5344CB8AC3E}">
        <p14:creationId xmlns:p14="http://schemas.microsoft.com/office/powerpoint/2010/main" val="2365495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1BB0-320E-449F-8EB9-8F5D930F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FED2B101-9445-45DD-B1F2-11C5023A6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ACA4229C-B125-4352-8C0E-F2BC0D8E1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9" name="Picture 8">
            <a:extLst>
              <a:ext uri="{FF2B5EF4-FFF2-40B4-BE49-F238E27FC236}">
                <a16:creationId xmlns:a16="http://schemas.microsoft.com/office/drawing/2014/main" id="{1E28A7C6-646E-4E27-88DA-08FB7886E5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4" name="TextBox 13">
            <a:extLst>
              <a:ext uri="{FF2B5EF4-FFF2-40B4-BE49-F238E27FC236}">
                <a16:creationId xmlns:a16="http://schemas.microsoft.com/office/drawing/2014/main" id="{FA399330-00E8-44AD-85A4-158B9700F92B}"/>
              </a:ext>
            </a:extLst>
          </p:cNvPr>
          <p:cNvSpPr txBox="1"/>
          <p:nvPr/>
        </p:nvSpPr>
        <p:spPr>
          <a:xfrm>
            <a:off x="9353549" y="720000"/>
            <a:ext cx="2390775" cy="4154984"/>
          </a:xfrm>
          <a:prstGeom prst="rect">
            <a:avLst/>
          </a:prstGeom>
          <a:noFill/>
        </p:spPr>
        <p:txBody>
          <a:bodyPr wrap="square" rtlCol="0">
            <a:spAutoFit/>
          </a:bodyPr>
          <a:lstStyle/>
          <a:p>
            <a:r>
              <a:rPr lang="en-AU" sz="2400" dirty="0"/>
              <a:t>ACCESS CM2 Scenario runs April (late winter) ice concentration climatology 2091-2100. Lower Scenarios little change in central Arctic, change only in peripheral seas</a:t>
            </a:r>
          </a:p>
        </p:txBody>
      </p:sp>
    </p:spTree>
    <p:extLst>
      <p:ext uri="{BB962C8B-B14F-4D97-AF65-F5344CB8AC3E}">
        <p14:creationId xmlns:p14="http://schemas.microsoft.com/office/powerpoint/2010/main" val="1055535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0428F-CCAF-43AB-8FC9-3594F268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00" y="0"/>
            <a:ext cx="3413760" cy="3413760"/>
          </a:xfrm>
          <a:prstGeom prst="rect">
            <a:avLst/>
          </a:prstGeom>
        </p:spPr>
      </p:pic>
      <p:pic>
        <p:nvPicPr>
          <p:cNvPr id="5" name="Picture 4">
            <a:extLst>
              <a:ext uri="{FF2B5EF4-FFF2-40B4-BE49-F238E27FC236}">
                <a16:creationId xmlns:a16="http://schemas.microsoft.com/office/drawing/2014/main" id="{743AFCE6-C0C5-43BE-B93D-B43C92A9F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0" y="0"/>
            <a:ext cx="3413760" cy="3413760"/>
          </a:xfrm>
          <a:prstGeom prst="rect">
            <a:avLst/>
          </a:prstGeom>
        </p:spPr>
      </p:pic>
      <p:pic>
        <p:nvPicPr>
          <p:cNvPr id="7" name="Picture 6">
            <a:extLst>
              <a:ext uri="{FF2B5EF4-FFF2-40B4-BE49-F238E27FC236}">
                <a16:creationId xmlns:a16="http://schemas.microsoft.com/office/drawing/2014/main" id="{EDF7A2B0-3E0F-4111-BDB8-7AFFB8778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00" y="3204000"/>
            <a:ext cx="3413760" cy="3413760"/>
          </a:xfrm>
          <a:prstGeom prst="rect">
            <a:avLst/>
          </a:prstGeom>
        </p:spPr>
      </p:pic>
      <p:pic>
        <p:nvPicPr>
          <p:cNvPr id="9" name="Picture 8">
            <a:extLst>
              <a:ext uri="{FF2B5EF4-FFF2-40B4-BE49-F238E27FC236}">
                <a16:creationId xmlns:a16="http://schemas.microsoft.com/office/drawing/2014/main" id="{2B4A137C-3526-4A7B-B25C-AD641FCAA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0" y="3204000"/>
            <a:ext cx="3413760" cy="3413760"/>
          </a:xfrm>
          <a:prstGeom prst="rect">
            <a:avLst/>
          </a:prstGeom>
        </p:spPr>
      </p:pic>
      <p:sp>
        <p:nvSpPr>
          <p:cNvPr id="10" name="TextBox 9">
            <a:extLst>
              <a:ext uri="{FF2B5EF4-FFF2-40B4-BE49-F238E27FC236}">
                <a16:creationId xmlns:a16="http://schemas.microsoft.com/office/drawing/2014/main" id="{853EA649-220F-4C60-BF5B-C45123C18C44}"/>
              </a:ext>
            </a:extLst>
          </p:cNvPr>
          <p:cNvSpPr txBox="1"/>
          <p:nvPr/>
        </p:nvSpPr>
        <p:spPr>
          <a:xfrm>
            <a:off x="9391650" y="1609725"/>
            <a:ext cx="2362200" cy="3416320"/>
          </a:xfrm>
          <a:prstGeom prst="rect">
            <a:avLst/>
          </a:prstGeom>
          <a:noFill/>
        </p:spPr>
        <p:txBody>
          <a:bodyPr wrap="square" rtlCol="0">
            <a:spAutoFit/>
          </a:bodyPr>
          <a:lstStyle/>
          <a:p>
            <a:r>
              <a:rPr lang="en-AU" sz="2400" dirty="0"/>
              <a:t>ACCESS CM2 ice thickness climatology for scenarios  2091-2100 April late winter) showing different ice growth rate for each  scenario.</a:t>
            </a:r>
          </a:p>
        </p:txBody>
      </p:sp>
    </p:spTree>
    <p:extLst>
      <p:ext uri="{BB962C8B-B14F-4D97-AF65-F5344CB8AC3E}">
        <p14:creationId xmlns:p14="http://schemas.microsoft.com/office/powerpoint/2010/main" val="492976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850</Words>
  <Application>Microsoft Office PowerPoint</Application>
  <PresentationFormat>Widescreen</PresentationFormat>
  <Paragraphs>54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Antarctic sea ice and Southern Ocean Simulations using the ACCESS-CM2 model</vt:lpstr>
      <vt:lpstr>Outline</vt:lpstr>
      <vt:lpstr>Ice model scheme differences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Antarctic sea ice and Southern Ocean Simulations using the ACCESS-CM2 model</dc:title>
  <dc:creator>O'Farrell, Siobhan (O&amp;A, Aspendale)</dc:creator>
  <cp:lastModifiedBy>O'Farrell, Siobhan (O&amp;A, Aspendale)</cp:lastModifiedBy>
  <cp:revision>47</cp:revision>
  <dcterms:created xsi:type="dcterms:W3CDTF">2019-09-12T02:16:32Z</dcterms:created>
  <dcterms:modified xsi:type="dcterms:W3CDTF">2019-09-13T08:14:49Z</dcterms:modified>
</cp:coreProperties>
</file>